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8" r:id="rId3"/>
    <p:sldId id="257" r:id="rId4"/>
    <p:sldId id="260" r:id="rId5"/>
    <p:sldId id="259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84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9/22/2025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9/22/2025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9/22/2025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9/22/2025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9/22/2025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9/22/2025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9/22/2025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9/22/2025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mesadeentradas@fcefyn.unc.edu.ar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mesadeentradas@fcefyn.unc.edu.ar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CONTROL DE GESTION DOCENTE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ORDENANZA 06/08 HCS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97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sz="2800" dirty="0" smtClean="0"/>
              <a:t>concursos@fcefyn.unc.edu.ar</a:t>
            </a:r>
            <a:endParaRPr lang="en-US" sz="2800" dirty="0"/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s-ES" sz="3200" b="1" dirty="0" smtClean="0"/>
              <a:t>PROSECRETARIA DE CONCURSOS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4542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s-ES" dirty="0" smtClean="0"/>
              <a:t> Control de Gestión Docente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C00000"/>
              </a:buClr>
              <a:buFontTx/>
              <a:buChar char="♦"/>
            </a:pPr>
            <a:r>
              <a:rPr lang="es-ES" sz="2000" dirty="0" smtClean="0"/>
              <a:t>La Renovación de las designaciones por concurso de los Profesores Regulares y Auxiliares se rige por las disposiciones de la </a:t>
            </a:r>
            <a:r>
              <a:rPr lang="es-ES" sz="2400" b="1" dirty="0" smtClean="0"/>
              <a:t>Ordenanza 06/08 HCS.</a:t>
            </a:r>
          </a:p>
          <a:p>
            <a:pPr>
              <a:buClr>
                <a:srgbClr val="C00000"/>
              </a:buClr>
              <a:buFontTx/>
              <a:buChar char="♦"/>
            </a:pPr>
            <a:r>
              <a:rPr lang="es-ES" sz="2000" dirty="0" smtClean="0"/>
              <a:t>La evaluación se hace por </a:t>
            </a:r>
            <a:r>
              <a:rPr lang="es-ES" sz="2800" b="1" dirty="0" smtClean="0"/>
              <a:t>SIGEVA</a:t>
            </a:r>
            <a:r>
              <a:rPr lang="es-ES" sz="2000" dirty="0" smtClean="0"/>
              <a:t>, (SISTEMA </a:t>
            </a:r>
            <a:r>
              <a:rPr lang="es-ES" sz="2000" dirty="0"/>
              <a:t>INTEGRAL DE GESTION Y EVALUACION) </a:t>
            </a:r>
            <a:r>
              <a:rPr lang="es-ES" sz="2000" dirty="0" smtClean="0"/>
              <a:t>para acceder al mismo, ingresa por la pagina de la Facultad Cs. Exactas. ( Solapa Docentes-Formularios-SIGEVA)</a:t>
            </a:r>
          </a:p>
          <a:p>
            <a:pPr>
              <a:buClr>
                <a:srgbClr val="C00000"/>
              </a:buClr>
              <a:buFontTx/>
              <a:buChar char="♦"/>
            </a:pPr>
            <a:r>
              <a:rPr lang="es-ES" sz="2400" b="1" dirty="0" smtClean="0"/>
              <a:t>LA PRESENTACION AL CONTROL DE GESTION DOCENTE SE REALIZA ANTES DEL  VENCIMIENTO DEL CARGO. EN LA CONVOCATORIA CORRESPONDIENTE, SEGÚN FECHA DE VENCIMIENTO.</a:t>
            </a:r>
          </a:p>
        </p:txBody>
      </p:sp>
    </p:spTree>
    <p:extLst>
      <p:ext uri="{BB962C8B-B14F-4D97-AF65-F5344CB8AC3E}">
        <p14:creationId xmlns:p14="http://schemas.microsoft.com/office/powerpoint/2010/main" val="396921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s-ES" dirty="0" smtClean="0"/>
              <a:t>CONVOCATORIA</a:t>
            </a:r>
            <a:br>
              <a:rPr lang="es-ES" dirty="0" smtClean="0"/>
            </a:br>
            <a:r>
              <a:rPr lang="es-ES" dirty="0" smtClean="0"/>
              <a:t>2025-26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s-ES" sz="2400" b="1" u="sng" dirty="0" smtClean="0"/>
          </a:p>
          <a:p>
            <a:pPr marL="0" indent="0" algn="ctr">
              <a:buNone/>
            </a:pPr>
            <a:endParaRPr lang="es-ES" sz="2400" b="1" u="sng" dirty="0" smtClean="0"/>
          </a:p>
          <a:p>
            <a:pPr marL="0" indent="0" algn="ctr">
              <a:buNone/>
            </a:pPr>
            <a:r>
              <a:rPr lang="es-ES" sz="2400" b="1" u="sng" dirty="0" smtClean="0"/>
              <a:t>CONVOCATORIA </a:t>
            </a:r>
            <a:r>
              <a:rPr lang="es-ES" sz="2400" b="1" u="sng" dirty="0" smtClean="0"/>
              <a:t>2025/2026</a:t>
            </a:r>
            <a:r>
              <a:rPr lang="es-ES" sz="2400" dirty="0" smtClean="0"/>
              <a:t>:  </a:t>
            </a:r>
            <a:endParaRPr lang="es-ES" sz="2400" dirty="0" smtClean="0"/>
          </a:p>
          <a:p>
            <a:pPr algn="ctr">
              <a:buClr>
                <a:srgbClr val="C00000"/>
              </a:buClr>
              <a:buFontTx/>
              <a:buChar char="♦"/>
            </a:pPr>
            <a:r>
              <a:rPr lang="es-ES" sz="2400" dirty="0" smtClean="0"/>
              <a:t>Comprende los cargos que  </a:t>
            </a:r>
            <a:r>
              <a:rPr lang="es-ES" sz="2400" b="1" dirty="0" smtClean="0"/>
              <a:t>vencen entre el 1º de </a:t>
            </a:r>
            <a:r>
              <a:rPr lang="es-ES" sz="2400" b="1" dirty="0" smtClean="0"/>
              <a:t>noviembre de 2025 </a:t>
            </a:r>
            <a:r>
              <a:rPr lang="es-ES" sz="2400" b="1" dirty="0" smtClean="0"/>
              <a:t>al  </a:t>
            </a:r>
            <a:r>
              <a:rPr lang="es-ES" sz="2400" b="1" dirty="0" smtClean="0"/>
              <a:t>28 </a:t>
            </a:r>
            <a:r>
              <a:rPr lang="es-ES" sz="2400" b="1" dirty="0" smtClean="0"/>
              <a:t>de </a:t>
            </a:r>
            <a:r>
              <a:rPr lang="es-ES" sz="2400" b="1" dirty="0" smtClean="0"/>
              <a:t>febrero de 2026-</a:t>
            </a:r>
            <a:endParaRPr lang="es-ES" sz="2400" dirty="0" smtClean="0"/>
          </a:p>
          <a:p>
            <a:pPr algn="ctr">
              <a:buClr>
                <a:srgbClr val="C00000"/>
              </a:buClr>
              <a:buFontTx/>
              <a:buChar char="♦"/>
            </a:pPr>
            <a:r>
              <a:rPr lang="es-ES" sz="2400" dirty="0" smtClean="0"/>
              <a:t>Esta convocatoria estará abierta en SIGEVA, </a:t>
            </a:r>
            <a:r>
              <a:rPr lang="es-ES" sz="2400" dirty="0" smtClean="0"/>
              <a:t>desde el 6 </a:t>
            </a:r>
            <a:r>
              <a:rPr lang="es-ES" sz="2400" dirty="0" smtClean="0"/>
              <a:t>al </a:t>
            </a:r>
            <a:r>
              <a:rPr lang="es-ES" sz="2400" dirty="0" smtClean="0"/>
              <a:t>17 </a:t>
            </a:r>
            <a:r>
              <a:rPr lang="es-ES" sz="2400" dirty="0" smtClean="0"/>
              <a:t>de </a:t>
            </a:r>
            <a:r>
              <a:rPr lang="es-ES" sz="2400" dirty="0" smtClean="0"/>
              <a:t>octubre </a:t>
            </a:r>
            <a:r>
              <a:rPr lang="es-ES" sz="2400" dirty="0" smtClean="0"/>
              <a:t>del 2025</a:t>
            </a:r>
          </a:p>
          <a:p>
            <a:endParaRPr lang="es-E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29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s-ES" altLang="en-US" dirty="0" smtClean="0"/>
              <a:t/>
            </a:r>
            <a:br>
              <a:rPr lang="es-ES" altLang="en-US" dirty="0" smtClean="0"/>
            </a:br>
            <a:r>
              <a:rPr lang="es-ES" altLang="en-US" dirty="0" smtClean="0"/>
              <a:t>DOCUMENTACIÓN </a:t>
            </a:r>
            <a:r>
              <a:rPr lang="es-ES" altLang="en-US" dirty="0"/>
              <a:t>a </a:t>
            </a:r>
            <a:r>
              <a:rPr lang="es-ES" altLang="en-US" dirty="0" smtClean="0"/>
              <a:t>PRESENTAR</a:t>
            </a:r>
            <a:r>
              <a:rPr lang="es-ES" altLang="en-US" dirty="0"/>
              <a:t/>
            </a:r>
            <a:br>
              <a:rPr lang="es-ES" altLang="en-US" dirty="0"/>
            </a:b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03238" indent="-431800">
              <a:buClr>
                <a:srgbClr val="99284C"/>
              </a:buClr>
              <a:buSzPct val="7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s-ES" altLang="en-US" dirty="0"/>
          </a:p>
          <a:p>
            <a:pPr marL="1366838" lvl="3" indent="-800100">
              <a:buClr>
                <a:srgbClr val="99284C"/>
              </a:buClr>
              <a:buSzPct val="75000"/>
              <a:buFont typeface="Wingdings" panose="05000000000000000000" pitchFamily="2" charset="2"/>
              <a:buChar char="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s-ES" altLang="en-US" sz="2800" b="1" dirty="0"/>
              <a:t>LEGAJO A</a:t>
            </a:r>
            <a:r>
              <a:rPr lang="es-ES" altLang="en-US" sz="2800" dirty="0"/>
              <a:t>  (se genera por SIGEVA</a:t>
            </a:r>
            <a:r>
              <a:rPr lang="es-ES" altLang="en-US" sz="2800" dirty="0" smtClean="0"/>
              <a:t>): se descarga en PDF el archivo generado en SIGEVA, se presenta virtualmente por Mesa de Entradas de la Facultad.  Adjuntando también los anexos INFORME de los años evaluados y Plan de trabajo. </a:t>
            </a:r>
          </a:p>
          <a:p>
            <a:pPr marL="1366838" lvl="3" indent="-800100">
              <a:buClr>
                <a:srgbClr val="99284C"/>
              </a:buClr>
              <a:buSzPct val="75000"/>
              <a:buFont typeface="Wingdings" panose="05000000000000000000" pitchFamily="2" charset="2"/>
              <a:buChar char="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s-ES" altLang="en-US" sz="2800" dirty="0" smtClean="0"/>
              <a:t>Al mail </a:t>
            </a:r>
            <a:r>
              <a:rPr lang="es-ES" altLang="en-US" sz="2800" dirty="0" smtClean="0">
                <a:hlinkClick r:id="rId2"/>
              </a:rPr>
              <a:t>mesadeentradas@fcefyn.unc.edu.ar</a:t>
            </a:r>
            <a:r>
              <a:rPr lang="es-ES" altLang="en-US" sz="2800" dirty="0" smtClean="0"/>
              <a:t> Se genera expediente.</a:t>
            </a:r>
            <a:endParaRPr lang="es-ES" altLang="en-US" sz="2800" dirty="0"/>
          </a:p>
          <a:p>
            <a:pPr marL="1366838" lvl="3" indent="-800100">
              <a:buClr>
                <a:srgbClr val="99284C"/>
              </a:buClr>
              <a:buSzPct val="7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s-ES" alt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4751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REGISTRO EN SIGEVA</a:t>
            </a: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altLang="en-US" sz="2000" b="1" dirty="0"/>
              <a:t>http://sigeva.unc.edu.ar</a:t>
            </a:r>
            <a:r>
              <a:rPr lang="es-ES" altLang="en-US" b="1" dirty="0"/>
              <a:t/>
            </a:r>
            <a:br>
              <a:rPr lang="es-ES" altLang="en-US" b="1" dirty="0"/>
            </a:b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50825" indent="0" algn="ctr">
              <a:lnSpc>
                <a:spcPct val="140000"/>
              </a:lnSpc>
              <a:buClr>
                <a:srgbClr val="99284C"/>
              </a:buClr>
              <a:buSzPct val="75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s-ES" altLang="en-US" sz="2800" b="1" u="sng" dirty="0" smtClean="0"/>
              <a:t>USUARIO </a:t>
            </a:r>
            <a:r>
              <a:rPr lang="es-ES" altLang="en-US" sz="2800" b="1" u="sng" dirty="0"/>
              <a:t>BANCO DE </a:t>
            </a:r>
            <a:r>
              <a:rPr lang="es-ES" altLang="en-US" sz="2800" b="1" u="sng" dirty="0" smtClean="0"/>
              <a:t>DATOS</a:t>
            </a:r>
            <a:r>
              <a:rPr lang="es-ES" altLang="en-US" sz="2000" dirty="0" smtClean="0"/>
              <a:t>:  </a:t>
            </a:r>
          </a:p>
          <a:p>
            <a:pPr marL="250825" indent="0" algn="ctr">
              <a:lnSpc>
                <a:spcPct val="140000"/>
              </a:lnSpc>
              <a:buClr>
                <a:srgbClr val="99284C"/>
              </a:buClr>
              <a:buSzPct val="75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s-ES" altLang="en-US" sz="2700" b="1" dirty="0" smtClean="0"/>
              <a:t>Ingrese </a:t>
            </a:r>
            <a:r>
              <a:rPr lang="es-ES" altLang="en-US" sz="2700" b="1" dirty="0"/>
              <a:t>toda la </a:t>
            </a:r>
            <a:r>
              <a:rPr lang="es-ES" altLang="en-US" sz="2700" b="1" dirty="0" smtClean="0"/>
              <a:t>información </a:t>
            </a:r>
            <a:r>
              <a:rPr lang="es-ES" altLang="en-US" sz="2700" dirty="0" smtClean="0"/>
              <a:t>(</a:t>
            </a:r>
            <a:r>
              <a:rPr lang="es-ES" altLang="en-US" sz="1900" b="1" dirty="0" smtClean="0"/>
              <a:t>de los últimos 5 o 7 años según el cargo) </a:t>
            </a:r>
          </a:p>
          <a:p>
            <a:pPr marL="1641158" lvl="4" indent="-800100">
              <a:buClr>
                <a:srgbClr val="99284C"/>
              </a:buClr>
              <a:buSzPct val="75000"/>
              <a:buFont typeface="Wingdings" pitchFamily="2" charset="2"/>
              <a:buChar char="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s-ES" altLang="es-ES" dirty="0" smtClean="0"/>
              <a:t> Datos </a:t>
            </a:r>
            <a:r>
              <a:rPr lang="es-ES" altLang="es-ES" dirty="0"/>
              <a:t>Personales</a:t>
            </a:r>
          </a:p>
          <a:p>
            <a:pPr marL="1641158" lvl="4" indent="-800100">
              <a:buClr>
                <a:srgbClr val="99284C"/>
              </a:buClr>
              <a:buSzPct val="75000"/>
              <a:buFont typeface="Wingdings" pitchFamily="2" charset="2"/>
              <a:buChar char="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s-ES" altLang="es-ES" dirty="0" smtClean="0"/>
              <a:t> Informes </a:t>
            </a:r>
            <a:r>
              <a:rPr lang="es-ES" altLang="es-ES" dirty="0"/>
              <a:t>de actividades en el período a evaluar  </a:t>
            </a:r>
          </a:p>
          <a:p>
            <a:pPr marL="1655763" lvl="4" indent="-800100">
              <a:buClr>
                <a:srgbClr val="99284C"/>
              </a:buClr>
              <a:buSzPct val="75000"/>
              <a:buFont typeface="Wingdings" pitchFamily="2" charset="2"/>
              <a:buChar char="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s-ES" altLang="es-ES" dirty="0"/>
              <a:t>Módulo Docencia</a:t>
            </a:r>
          </a:p>
          <a:p>
            <a:pPr marL="1655763" lvl="4" indent="-800100">
              <a:buClr>
                <a:srgbClr val="99284C"/>
              </a:buClr>
              <a:buSzPct val="75000"/>
              <a:buFont typeface="Wingdings" pitchFamily="2" charset="2"/>
              <a:buChar char="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s-ES" altLang="es-ES" dirty="0"/>
              <a:t>Módulo Investigación</a:t>
            </a:r>
          </a:p>
          <a:p>
            <a:pPr marL="1655763" lvl="4" indent="-800100">
              <a:buClr>
                <a:srgbClr val="99284C"/>
              </a:buClr>
              <a:buSzPct val="75000"/>
              <a:buFont typeface="Wingdings" pitchFamily="2" charset="2"/>
              <a:buChar char="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s-ES" altLang="es-ES" dirty="0"/>
              <a:t>Módulo Extensión</a:t>
            </a:r>
          </a:p>
          <a:p>
            <a:pPr marL="1655763" lvl="4" indent="-800100">
              <a:buClr>
                <a:srgbClr val="99284C"/>
              </a:buClr>
              <a:buSzPct val="75000"/>
              <a:buFont typeface="Wingdings" pitchFamily="2" charset="2"/>
              <a:buChar char="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s-ES" altLang="es-ES" dirty="0"/>
              <a:t>Módulo Práctica Profesional / Asistencial</a:t>
            </a:r>
          </a:p>
          <a:p>
            <a:pPr marL="1655763" lvl="4" indent="-800100">
              <a:buClr>
                <a:srgbClr val="99284C"/>
              </a:buClr>
              <a:buSzPct val="75000"/>
              <a:buFont typeface="Wingdings" pitchFamily="2" charset="2"/>
              <a:buChar char="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s-ES" altLang="es-ES" dirty="0"/>
              <a:t>Módulo Gestión y Participación Institucional</a:t>
            </a:r>
          </a:p>
          <a:p>
            <a:pPr marL="1655763" lvl="4" indent="-800100">
              <a:buClr>
                <a:srgbClr val="99284C"/>
              </a:buClr>
              <a:buSzPct val="75000"/>
              <a:buFont typeface="Wingdings" pitchFamily="2" charset="2"/>
              <a:buChar char="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s-ES" altLang="es-ES" dirty="0"/>
              <a:t>Módulo Formación de Recursos Humanos</a:t>
            </a:r>
          </a:p>
          <a:p>
            <a:pPr marL="1655763" lvl="4" indent="-800100">
              <a:buClr>
                <a:srgbClr val="99284C"/>
              </a:buClr>
              <a:buSzPct val="75000"/>
              <a:buFont typeface="Wingdings" pitchFamily="2" charset="2"/>
              <a:buChar char="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s-ES" altLang="es-ES" dirty="0"/>
              <a:t>Otros</a:t>
            </a:r>
          </a:p>
          <a:p>
            <a:pPr marL="682625" indent="-431800">
              <a:lnSpc>
                <a:spcPct val="140000"/>
              </a:lnSpc>
              <a:buClr>
                <a:srgbClr val="99284C"/>
              </a:buClr>
              <a:buSzPct val="75000"/>
              <a:buFont typeface="Wingdings" panose="05000000000000000000" pitchFamily="2" charset="2"/>
              <a:buChar char="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s-ES" altLang="en-US" sz="2700" dirty="0"/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21235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s-ES" dirty="0" smtClean="0"/>
              <a:t>	</a:t>
            </a:r>
            <a:br>
              <a:rPr lang="es-ES" dirty="0" smtClean="0"/>
            </a:br>
            <a:r>
              <a:rPr lang="es-ES" sz="4400" dirty="0" smtClean="0"/>
              <a:t>Solicitud Evaluación</a:t>
            </a:r>
            <a:br>
              <a:rPr lang="es-ES" sz="4400" dirty="0" smtClean="0"/>
            </a:b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s-ES" sz="4000" b="1" u="sng" dirty="0"/>
              <a:t>USUARIO PRESENTACION SOLICITUD</a:t>
            </a:r>
            <a:br>
              <a:rPr lang="es-ES" sz="4000" b="1" u="sng" dirty="0"/>
            </a:br>
            <a:endParaRPr lang="es-ES" sz="4000" b="1" u="sng" dirty="0" smtClean="0"/>
          </a:p>
          <a:p>
            <a:pPr algn="ctr"/>
            <a:r>
              <a:rPr lang="es-ES" sz="4000" b="1" dirty="0" smtClean="0"/>
              <a:t>Debe POSTULARSE a la Convocatoria </a:t>
            </a:r>
          </a:p>
          <a:p>
            <a:pPr marL="0" indent="0" algn="ctr">
              <a:buNone/>
            </a:pPr>
            <a:r>
              <a:rPr lang="es-ES" sz="4000" b="1" dirty="0" smtClean="0"/>
              <a:t>2025/26</a:t>
            </a:r>
            <a:endParaRPr lang="es-ES" sz="4000" b="1" dirty="0" smtClean="0"/>
          </a:p>
          <a:p>
            <a:pPr algn="ctr"/>
            <a:r>
              <a:rPr lang="es-ES" sz="4000" b="1" dirty="0" smtClean="0"/>
              <a:t>(solapa superior derecha. EVA DOC EXAC.FIS Y NAT.)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67714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s-ES" dirty="0" smtClean="0"/>
              <a:t>DATOS ACADEMICOS</a:t>
            </a:r>
            <a:br>
              <a:rPr lang="es-ES" dirty="0" smtClean="0"/>
            </a:br>
            <a:r>
              <a:rPr lang="es-ES" sz="1800" b="1" dirty="0" smtClean="0"/>
              <a:t>(CARGAR DATOS DEL CARGO POR EL CUAL SE PRESENTAN AL CGD)</a:t>
            </a:r>
            <a:endParaRPr lang="en-U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49235" y="2194560"/>
            <a:ext cx="10058400" cy="3931920"/>
          </a:xfrm>
        </p:spPr>
        <p:txBody>
          <a:bodyPr>
            <a:normAutofit/>
          </a:bodyPr>
          <a:lstStyle/>
          <a:p>
            <a:pPr algn="ctr">
              <a:buClr>
                <a:srgbClr val="C00000"/>
              </a:buClr>
              <a:buFontTx/>
              <a:buChar char="♦"/>
            </a:pPr>
            <a:endParaRPr lang="en-US" sz="2400" b="1" dirty="0" smtClean="0"/>
          </a:p>
          <a:p>
            <a:pPr algn="ctr">
              <a:buClr>
                <a:srgbClr val="C00000"/>
              </a:buClr>
              <a:buFontTx/>
              <a:buChar char="♦"/>
            </a:pPr>
            <a:r>
              <a:rPr lang="en-US" sz="2400" b="1" dirty="0" smtClean="0"/>
              <a:t>AREA </a:t>
            </a:r>
            <a:r>
              <a:rPr lang="en-US" sz="2400" b="1" dirty="0"/>
              <a:t>CONOCIMIENTO</a:t>
            </a:r>
          </a:p>
          <a:p>
            <a:pPr algn="ctr">
              <a:buClr>
                <a:srgbClr val="C00000"/>
              </a:buClr>
              <a:buFontTx/>
              <a:buChar char="♦"/>
            </a:pPr>
            <a:r>
              <a:rPr lang="en-US" sz="2400" b="1" dirty="0" smtClean="0"/>
              <a:t>DISCIPLINA </a:t>
            </a:r>
            <a:r>
              <a:rPr lang="en-US" sz="2400" b="1" dirty="0"/>
              <a:t>DESAGREGADA.</a:t>
            </a:r>
          </a:p>
          <a:p>
            <a:pPr algn="ctr">
              <a:buClr>
                <a:srgbClr val="C00000"/>
              </a:buClr>
              <a:buFontTx/>
              <a:buChar char="♦"/>
            </a:pPr>
            <a:r>
              <a:rPr lang="en-US" sz="2400" b="1" dirty="0" smtClean="0"/>
              <a:t>CARGO-DEDICACION</a:t>
            </a:r>
            <a:endParaRPr lang="en-US" sz="2400" b="1" dirty="0"/>
          </a:p>
          <a:p>
            <a:pPr algn="ctr">
              <a:buClr>
                <a:srgbClr val="C00000"/>
              </a:buClr>
              <a:buFontTx/>
              <a:buChar char="♦"/>
            </a:pPr>
            <a:r>
              <a:rPr lang="en-US" sz="2400" b="1" dirty="0" smtClean="0"/>
              <a:t>NUMERO </a:t>
            </a:r>
            <a:r>
              <a:rPr lang="en-US" sz="2400" b="1" dirty="0"/>
              <a:t>DE RESOLUCION</a:t>
            </a:r>
          </a:p>
          <a:p>
            <a:pPr algn="ctr">
              <a:buClr>
                <a:srgbClr val="C00000"/>
              </a:buClr>
              <a:buFontTx/>
              <a:buChar char="♦"/>
            </a:pPr>
            <a:r>
              <a:rPr lang="es-ES" sz="2400" b="1" dirty="0" smtClean="0"/>
              <a:t>FECHA </a:t>
            </a:r>
            <a:r>
              <a:rPr lang="es-ES" sz="2400" b="1" dirty="0"/>
              <a:t>ALTA EN EL CARGO</a:t>
            </a:r>
          </a:p>
          <a:p>
            <a:pPr algn="ctr">
              <a:buClr>
                <a:srgbClr val="C00000"/>
              </a:buClr>
              <a:buFontTx/>
              <a:buChar char="♦"/>
            </a:pPr>
            <a:r>
              <a:rPr lang="en-US" sz="2400" b="1" dirty="0" smtClean="0"/>
              <a:t>FECHA VENCIMIENTO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28311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b="1" dirty="0"/>
              <a:t>ANEXAR ARCHIVOS ADJUNTOS: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Clr>
                <a:srgbClr val="C00000"/>
              </a:buClr>
              <a:buFontTx/>
              <a:buChar char="♦"/>
            </a:pPr>
            <a:r>
              <a:rPr lang="en-US" sz="2800" b="1" dirty="0" smtClean="0"/>
              <a:t>PLAN </a:t>
            </a:r>
            <a:r>
              <a:rPr lang="en-US" sz="2800" b="1" dirty="0"/>
              <a:t>DE </a:t>
            </a:r>
            <a:r>
              <a:rPr lang="en-US" sz="2800" b="1" dirty="0" smtClean="0"/>
              <a:t>TRABAJO </a:t>
            </a:r>
            <a:r>
              <a:rPr lang="en-US" sz="2800" dirty="0" smtClean="0"/>
              <a:t>(para </a:t>
            </a:r>
            <a:r>
              <a:rPr lang="en-US" sz="2800" dirty="0" err="1" smtClean="0"/>
              <a:t>los</a:t>
            </a:r>
            <a:r>
              <a:rPr lang="en-US" sz="2800" dirty="0" smtClean="0"/>
              <a:t> </a:t>
            </a:r>
            <a:r>
              <a:rPr lang="en-US" sz="2800" dirty="0" err="1" smtClean="0"/>
              <a:t>próximos</a:t>
            </a:r>
            <a:r>
              <a:rPr lang="en-US" sz="2800" dirty="0" smtClean="0"/>
              <a:t> 5 años)</a:t>
            </a:r>
            <a:endParaRPr lang="en-US" sz="2800" dirty="0"/>
          </a:p>
          <a:p>
            <a:pPr algn="ctr">
              <a:buClr>
                <a:srgbClr val="C00000"/>
              </a:buClr>
              <a:buFontTx/>
              <a:buChar char="♦"/>
            </a:pPr>
            <a:r>
              <a:rPr lang="es-ES" sz="2800" b="1" dirty="0" smtClean="0"/>
              <a:t>INFORME </a:t>
            </a:r>
            <a:r>
              <a:rPr lang="es-ES" sz="2800" b="1" dirty="0"/>
              <a:t>DE LOS AÑOS </a:t>
            </a:r>
            <a:r>
              <a:rPr lang="es-ES" sz="2800" b="1" dirty="0" smtClean="0"/>
              <a:t>EVALUADOS </a:t>
            </a:r>
            <a:r>
              <a:rPr lang="es-ES" sz="2800" dirty="0" smtClean="0"/>
              <a:t>(informe detallado y completo de las actividades realizadas en la catedra los últimos 5 o 7 años- Guía el Art. 25 de la ORD. 06/08 HCS)</a:t>
            </a:r>
            <a:endParaRPr lang="es-ES" sz="2800" dirty="0"/>
          </a:p>
          <a:p>
            <a:pPr algn="ctr">
              <a:buClr>
                <a:srgbClr val="C00000"/>
              </a:buClr>
              <a:buFontTx/>
              <a:buChar char="♦"/>
            </a:pPr>
            <a:r>
              <a:rPr lang="en-US" sz="2800" b="1" dirty="0" smtClean="0"/>
              <a:t>CURRICULUM VITAE </a:t>
            </a:r>
            <a:r>
              <a:rPr lang="en-US" sz="2800" dirty="0" smtClean="0"/>
              <a:t>(actualizado de </a:t>
            </a:r>
            <a:r>
              <a:rPr lang="en-US" sz="2800" dirty="0" err="1" smtClean="0"/>
              <a:t>los</a:t>
            </a:r>
            <a:r>
              <a:rPr lang="en-US" sz="2800" dirty="0" smtClean="0"/>
              <a:t> </a:t>
            </a:r>
            <a:r>
              <a:rPr lang="en-US" sz="2800" dirty="0" err="1" smtClean="0"/>
              <a:t>últimos</a:t>
            </a:r>
            <a:r>
              <a:rPr lang="en-US" sz="2800" dirty="0" smtClean="0"/>
              <a:t> 5 o 7 años).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1835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s-ES" b="1" dirty="0"/>
              <a:t>TERMINA EL TRAMITE EN SIGEVA</a:t>
            </a:r>
            <a:br>
              <a:rPr lang="es-ES" b="1" dirty="0"/>
            </a:br>
            <a:endParaRPr lang="en-U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66800" y="2103120"/>
            <a:ext cx="10058400" cy="4276898"/>
          </a:xfrm>
        </p:spPr>
        <p:txBody>
          <a:bodyPr>
            <a:normAutofit/>
          </a:bodyPr>
          <a:lstStyle/>
          <a:p>
            <a:pPr marL="0" indent="0" algn="ctr">
              <a:buClr>
                <a:srgbClr val="C00000"/>
              </a:buClr>
              <a:buNone/>
            </a:pPr>
            <a:r>
              <a:rPr lang="es-ES" dirty="0" smtClean="0"/>
              <a:t>CUANDO </a:t>
            </a:r>
            <a:r>
              <a:rPr lang="es-ES" sz="2800" b="1" dirty="0"/>
              <a:t>"ENVIO SOLICITUD </a:t>
            </a:r>
            <a:r>
              <a:rPr lang="es-ES" sz="2800" b="1" dirty="0" smtClean="0"/>
              <a:t>“en SIGEVA, </a:t>
            </a:r>
          </a:p>
          <a:p>
            <a:pPr marL="0" indent="0" algn="ctr">
              <a:buClr>
                <a:srgbClr val="C00000"/>
              </a:buClr>
              <a:buNone/>
            </a:pPr>
            <a:r>
              <a:rPr lang="es-ES" sz="2800" b="1" dirty="0" smtClean="0"/>
              <a:t> </a:t>
            </a:r>
            <a:r>
              <a:rPr lang="es-ES" sz="1600" b="1" dirty="0" smtClean="0"/>
              <a:t>(descargo en PDF la presentación de SIGEVA.)</a:t>
            </a:r>
            <a:endParaRPr lang="es-ES" sz="2800" b="1" u="sng" dirty="0" smtClean="0"/>
          </a:p>
          <a:p>
            <a:pPr marL="0" indent="0" algn="ctr">
              <a:buClr>
                <a:srgbClr val="C00000"/>
              </a:buClr>
              <a:buNone/>
            </a:pPr>
            <a:r>
              <a:rPr lang="es-ES" sz="2800" b="1" u="sng" dirty="0" smtClean="0"/>
              <a:t>GENERO EL TRAMITE ADMINISTRATIVO: </a:t>
            </a:r>
            <a:endParaRPr lang="es-ES" sz="2800" b="1" u="sng" dirty="0"/>
          </a:p>
          <a:p>
            <a:pPr>
              <a:buClr>
                <a:srgbClr val="C00000"/>
              </a:buClr>
              <a:buFontTx/>
              <a:buChar char="♦"/>
            </a:pPr>
            <a:r>
              <a:rPr lang="en-US" sz="2400" b="1" dirty="0" smtClean="0"/>
              <a:t>Se envía el archivo generado </a:t>
            </a:r>
            <a:r>
              <a:rPr lang="en-US" sz="2400" b="1" dirty="0" err="1" smtClean="0"/>
              <a:t>en</a:t>
            </a:r>
            <a:r>
              <a:rPr lang="en-US" sz="2400" b="1" dirty="0" smtClean="0"/>
              <a:t> </a:t>
            </a:r>
            <a:r>
              <a:rPr lang="en-US" sz="2400" b="1" dirty="0" smtClean="0"/>
              <a:t>SIGEVA </a:t>
            </a:r>
            <a:r>
              <a:rPr lang="en-US" sz="2400" b="1" dirty="0" smtClean="0"/>
              <a:t>mas el INFORME DE LOS AÑOS EVALUADOS Y PLAN DE TRABAJO PROPUESTOS </a:t>
            </a:r>
            <a:r>
              <a:rPr lang="en-US" sz="2400" b="1" dirty="0" err="1" smtClean="0"/>
              <a:t>por</a:t>
            </a:r>
            <a:r>
              <a:rPr lang="en-US" sz="2400" b="1" dirty="0" smtClean="0"/>
              <a:t> </a:t>
            </a:r>
            <a:r>
              <a:rPr lang="en-US" sz="2400" b="1" dirty="0" smtClean="0"/>
              <a:t>CORREO </a:t>
            </a:r>
            <a:r>
              <a:rPr lang="en-US" sz="2400" b="1" dirty="0" smtClean="0"/>
              <a:t>a </a:t>
            </a:r>
            <a:r>
              <a:rPr lang="en-US" sz="2400" b="1" dirty="0"/>
              <a:t>MESA DE </a:t>
            </a:r>
            <a:r>
              <a:rPr lang="en-US" sz="2400" b="1" dirty="0" smtClean="0"/>
              <a:t>ENTRADAS </a:t>
            </a:r>
            <a:r>
              <a:rPr lang="en-US" sz="2400" b="1" dirty="0" smtClean="0">
                <a:hlinkClick r:id="rId2"/>
              </a:rPr>
              <a:t>mesadeentradas@fcefyn.unc.edu.ar</a:t>
            </a:r>
            <a:endParaRPr lang="en-US" sz="2400" b="1" dirty="0" smtClean="0"/>
          </a:p>
          <a:p>
            <a:pPr>
              <a:buClr>
                <a:srgbClr val="C00000"/>
              </a:buClr>
              <a:buFontTx/>
              <a:buChar char="♦"/>
            </a:pPr>
            <a:r>
              <a:rPr lang="es-ES" sz="2400" b="1" dirty="0" smtClean="0"/>
              <a:t>Con el asunto Presentación Control de gestión docente </a:t>
            </a:r>
            <a:r>
              <a:rPr lang="es-ES" sz="2400" b="1" dirty="0" smtClean="0"/>
              <a:t>CONV. 2025/26, </a:t>
            </a:r>
            <a:r>
              <a:rPr lang="es-ES" sz="2400" b="1" dirty="0" smtClean="0"/>
              <a:t>para generar EXPEDIENTE ELECTRONICO.</a:t>
            </a:r>
            <a:endParaRPr lang="en-US" sz="24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1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224</TotalTime>
  <Words>396</Words>
  <Application>Microsoft Office PowerPoint</Application>
  <PresentationFormat>Panorámica</PresentationFormat>
  <Paragraphs>53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Century Gothic</vt:lpstr>
      <vt:lpstr>Garamond</vt:lpstr>
      <vt:lpstr>Wingdings</vt:lpstr>
      <vt:lpstr>Savon</vt:lpstr>
      <vt:lpstr>CONTROL DE GESTION DOCENTE</vt:lpstr>
      <vt:lpstr> Control de Gestión Docente</vt:lpstr>
      <vt:lpstr>CONVOCATORIA 2025-26</vt:lpstr>
      <vt:lpstr> DOCUMENTACIÓN a PRESENTAR </vt:lpstr>
      <vt:lpstr> REGISTRO EN SIGEVA http://sigeva.unc.edu.ar </vt:lpstr>
      <vt:lpstr>  Solicitud Evaluación </vt:lpstr>
      <vt:lpstr>DATOS ACADEMICOS (CARGAR DATOS DEL CARGO POR EL CUAL SE PRESENTAN AL CGD)</vt:lpstr>
      <vt:lpstr>ANEXAR ARCHIVOS ADJUNTOS: </vt:lpstr>
      <vt:lpstr>TERMINA EL TRAMITE EN SIGEVA </vt:lpstr>
      <vt:lpstr>concursos@fcefyn.unc.edu.ar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CONTROL DE GESTION DOCENTE</dc:title>
  <dc:creator>Usuario de Windows</dc:creator>
  <cp:lastModifiedBy>BANGHO</cp:lastModifiedBy>
  <cp:revision>36</cp:revision>
  <cp:lastPrinted>2019-03-21T15:39:12Z</cp:lastPrinted>
  <dcterms:created xsi:type="dcterms:W3CDTF">2019-03-21T12:39:35Z</dcterms:created>
  <dcterms:modified xsi:type="dcterms:W3CDTF">2025-09-22T19:11:27Z</dcterms:modified>
</cp:coreProperties>
</file>